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72" r:id="rId14"/>
    <p:sldId id="273" r:id="rId15"/>
    <p:sldId id="271" r:id="rId16"/>
    <p:sldId id="269" r:id="rId17"/>
    <p:sldId id="268" r:id="rId18"/>
    <p:sldId id="276" r:id="rId19"/>
    <p:sldId id="275" r:id="rId20"/>
    <p:sldId id="274" r:id="rId21"/>
    <p:sldId id="277" r:id="rId22"/>
    <p:sldId id="278" r:id="rId23"/>
    <p:sldId id="260" r:id="rId24"/>
  </p:sldIdLst>
  <p:sldSz cx="12192000" cy="6858000"/>
  <p:notesSz cx="6858000" cy="9144000"/>
  <p:embeddedFontLs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2fLzW2NWhC2ejww7VA5lENbgL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2d8a19e0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2d8a19e0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42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8a19e0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2d8a19e0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"/>
          <p:cNvSpPr txBox="1">
            <a:spLocks noGrp="1"/>
          </p:cNvSpPr>
          <p:nvPr>
            <p:ph type="ctrTitle"/>
          </p:nvPr>
        </p:nvSpPr>
        <p:spPr>
          <a:xfrm>
            <a:off x="1078287" y="591625"/>
            <a:ext cx="9119010" cy="365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1"/>
          </p:nvPr>
        </p:nvSpPr>
        <p:spPr>
          <a:xfrm>
            <a:off x="1078286" y="4363657"/>
            <a:ext cx="9119010" cy="96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481" y="625033"/>
            <a:ext cx="9502813" cy="470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2296" y="591625"/>
            <a:ext cx="3991418" cy="9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73628" y="311727"/>
            <a:ext cx="4702029" cy="1745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32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273628" y="142875"/>
            <a:ext cx="11644744" cy="119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5183187" y="1419225"/>
            <a:ext cx="6735185" cy="44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273628" y="1419225"/>
            <a:ext cx="4784147" cy="444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22118" y="238508"/>
            <a:ext cx="4449907" cy="1818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артнёры">
  <p:cSld name="Партнёры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3835605" y="81023"/>
            <a:ext cx="45207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НАШИ ПАРТНЁРЫ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8287" y="665667"/>
            <a:ext cx="11405629" cy="587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">
  <p:cSld name="Закрывающий слайд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0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20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20"/>
          <p:cNvSpPr txBox="1"/>
          <p:nvPr/>
        </p:nvSpPr>
        <p:spPr>
          <a:xfrm>
            <a:off x="3551558" y="3280403"/>
            <a:ext cx="5675336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u="sng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edu.bmstu.ru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+7 (495) 120-30-75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E-mail: edu@bmstu.ru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Москва, ул. 2-я Бауманская,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дом 5, стр. 1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1"/>
          </p:nvPr>
        </p:nvSpPr>
        <p:spPr>
          <a:xfrm rot="5400000">
            <a:off x="3532127" y="-2046225"/>
            <a:ext cx="5095509" cy="11350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body" idx="1"/>
          </p:nvPr>
        </p:nvSpPr>
        <p:spPr>
          <a:xfrm rot="5400000">
            <a:off x="1799433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85191" y="188495"/>
            <a:ext cx="3808070" cy="278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7"/>
          <p:cNvCxnSpPr/>
          <p:nvPr/>
        </p:nvCxnSpPr>
        <p:spPr>
          <a:xfrm rot="10800000">
            <a:off x="3032568" y="3138047"/>
            <a:ext cx="6389224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7"/>
          <p:cNvCxnSpPr/>
          <p:nvPr/>
        </p:nvCxnSpPr>
        <p:spPr>
          <a:xfrm rot="10800000">
            <a:off x="3032567" y="3138047"/>
            <a:ext cx="0" cy="2938662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7"/>
          <p:cNvCxnSpPr/>
          <p:nvPr/>
        </p:nvCxnSpPr>
        <p:spPr>
          <a:xfrm rot="10800000">
            <a:off x="3032567" y="6076709"/>
            <a:ext cx="191372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7"/>
          <p:cNvSpPr txBox="1">
            <a:spLocks noGrp="1"/>
          </p:cNvSpPr>
          <p:nvPr>
            <p:ph type="body" idx="1"/>
          </p:nvPr>
        </p:nvSpPr>
        <p:spPr>
          <a:xfrm>
            <a:off x="3362536" y="3311185"/>
            <a:ext cx="5729288" cy="259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 b="0" u="none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>
  <p:cSld name="Заголовок, подзаголовок и объект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404447" y="1"/>
            <a:ext cx="11350868" cy="958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404447" y="1543050"/>
            <a:ext cx="11350868" cy="463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/>
          </p:nvPr>
        </p:nvSpPr>
        <p:spPr>
          <a:xfrm>
            <a:off x="404812" y="958364"/>
            <a:ext cx="11272837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394852" y="1354016"/>
            <a:ext cx="11618331" cy="4929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/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94854" y="12469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2"/>
          </p:nvPr>
        </p:nvSpPr>
        <p:spPr>
          <a:xfrm>
            <a:off x="394854" y="731361"/>
            <a:ext cx="8098515" cy="622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3200" b="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3"/>
          </p:nvPr>
        </p:nvSpPr>
        <p:spPr>
          <a:xfrm>
            <a:off x="8616950" y="360362"/>
            <a:ext cx="3179763" cy="420284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0" y="15432"/>
            <a:ext cx="13466241" cy="6858000"/>
          </a:xfrm>
          <a:prstGeom prst="rect">
            <a:avLst/>
          </a:prstGeom>
          <a:blipFill rotWithShape="1"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900520" y="3347013"/>
            <a:ext cx="10428460" cy="2278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Open Sans"/>
              <a:buNone/>
              <a:defRPr sz="48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900520" y="6057420"/>
            <a:ext cx="10428460" cy="59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cxnSp>
        <p:nvCxnSpPr>
          <p:cNvPr id="41" name="Google Shape;41;p10"/>
          <p:cNvCxnSpPr/>
          <p:nvPr/>
        </p:nvCxnSpPr>
        <p:spPr>
          <a:xfrm>
            <a:off x="643467" y="3113590"/>
            <a:ext cx="10685513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" name="Google Shape;42;p10"/>
          <p:cNvCxnSpPr/>
          <p:nvPr/>
        </p:nvCxnSpPr>
        <p:spPr>
          <a:xfrm>
            <a:off x="643466" y="5858719"/>
            <a:ext cx="5084332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" name="Google Shape;43;p10"/>
          <p:cNvCxnSpPr/>
          <p:nvPr/>
        </p:nvCxnSpPr>
        <p:spPr>
          <a:xfrm>
            <a:off x="640420" y="3113590"/>
            <a:ext cx="0" cy="274512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420" y="354959"/>
            <a:ext cx="3751620" cy="86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404447" y="1101436"/>
            <a:ext cx="5615353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6172202" y="1101436"/>
            <a:ext cx="5583112" cy="5075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98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74073" y="1023131"/>
            <a:ext cx="5623503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2"/>
          </p:nvPr>
        </p:nvSpPr>
        <p:spPr>
          <a:xfrm>
            <a:off x="374074" y="2060205"/>
            <a:ext cx="5623503" cy="409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3"/>
          </p:nvPr>
        </p:nvSpPr>
        <p:spPr>
          <a:xfrm>
            <a:off x="6194428" y="986766"/>
            <a:ext cx="5703161" cy="103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4"/>
          </p:nvPr>
        </p:nvSpPr>
        <p:spPr>
          <a:xfrm>
            <a:off x="6194427" y="2060206"/>
            <a:ext cx="5703162" cy="409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57" name="Google Shape;57;p12"/>
          <p:cNvCxnSpPr/>
          <p:nvPr/>
        </p:nvCxnSpPr>
        <p:spPr>
          <a:xfrm>
            <a:off x="374073" y="1023131"/>
            <a:ext cx="0" cy="1037074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Google Shape;58;p12"/>
          <p:cNvCxnSpPr/>
          <p:nvPr/>
        </p:nvCxnSpPr>
        <p:spPr>
          <a:xfrm rot="10800000" flipH="1">
            <a:off x="358831" y="2060205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Google Shape;59;p12"/>
          <p:cNvCxnSpPr/>
          <p:nvPr/>
        </p:nvCxnSpPr>
        <p:spPr>
          <a:xfrm>
            <a:off x="6194426" y="1013313"/>
            <a:ext cx="0" cy="1046892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12"/>
          <p:cNvCxnSpPr/>
          <p:nvPr/>
        </p:nvCxnSpPr>
        <p:spPr>
          <a:xfrm rot="10800000" flipH="1">
            <a:off x="6179821" y="2048713"/>
            <a:ext cx="1297710" cy="1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12"/>
          <p:cNvCxnSpPr/>
          <p:nvPr/>
        </p:nvCxnSpPr>
        <p:spPr>
          <a:xfrm>
            <a:off x="358831" y="1027049"/>
            <a:ext cx="3876792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2"/>
          <p:cNvCxnSpPr/>
          <p:nvPr/>
        </p:nvCxnSpPr>
        <p:spPr>
          <a:xfrm>
            <a:off x="6179821" y="997494"/>
            <a:ext cx="3920489" cy="4327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74073" y="0"/>
            <a:ext cx="11523517" cy="668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74073" y="668337"/>
            <a:ext cx="1152351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374073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3"/>
          </p:nvPr>
        </p:nvSpPr>
        <p:spPr>
          <a:xfrm>
            <a:off x="6194426" y="1283856"/>
            <a:ext cx="5703162" cy="490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04447" y="132069"/>
            <a:ext cx="11350868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11350868" cy="509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" name="Google Shape;9;p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9582399" y="6278717"/>
            <a:ext cx="1941314" cy="4472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edu@bmstu.r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1099839" y="2144550"/>
            <a:ext cx="10206497" cy="159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/>
            <a:br>
              <a:rPr lang="en-US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ru-RU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ВЫПУСКНАЯ КВАЛИФИКАЦИОННАЯ РАБОТА </a:t>
            </a:r>
            <a:br>
              <a:rPr lang="ru-RU" sz="24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ru-RU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по курсу «</a:t>
            </a:r>
            <a:r>
              <a:rPr lang="en-US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Data Science» </a:t>
            </a:r>
            <a:br>
              <a:rPr lang="ru-RU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</a:br>
            <a:br>
              <a:rPr lang="en-US" sz="24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ru-RU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Прогнозирование конечных свойств новых материалов (композиционных материалов) </a:t>
            </a:r>
            <a:endParaRPr sz="2400" dirty="0"/>
          </a:p>
        </p:txBody>
      </p:sp>
      <p:sp>
        <p:nvSpPr>
          <p:cNvPr id="113" name="Google Shape;113;p1"/>
          <p:cNvSpPr txBox="1">
            <a:spLocks noGrp="1"/>
          </p:cNvSpPr>
          <p:nvPr>
            <p:ph type="subTitle" idx="1"/>
          </p:nvPr>
        </p:nvSpPr>
        <p:spPr>
          <a:xfrm>
            <a:off x="4414222" y="4335331"/>
            <a:ext cx="7702475" cy="878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2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Докладчик: </a:t>
            </a:r>
            <a:r>
              <a:rPr lang="ru-RU" sz="20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Кислицин Никита Сергеевич</a:t>
            </a:r>
            <a:endParaRPr lang="ru-RU" sz="2000" b="0" i="0" u="none" strike="noStrike" baseline="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r>
              <a:rPr lang="ru-RU" sz="2000" b="0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слушатель Образовательного центра МГТУ им. Н. Э. Баумана</a:t>
            </a:r>
          </a:p>
        </p:txBody>
      </p:sp>
      <p:pic>
        <p:nvPicPr>
          <p:cNvPr id="1026" name="Picture 2" descr="SITE_NAME">
            <a:extLst>
              <a:ext uri="{FF2B5EF4-FFF2-40B4-BE49-F238E27FC236}">
                <a16:creationId xmlns:a16="http://schemas.microsoft.com/office/drawing/2014/main" id="{A812F25E-56C8-4073-AE52-33127CC5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04" y="161917"/>
            <a:ext cx="4873214" cy="11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D910C9D-6528-49DD-AFAF-6E138CA075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726EEA-75BB-4313-B0E3-328384BF0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402" y="961251"/>
            <a:ext cx="6284987" cy="576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8E00F01-816E-4E89-A499-4765AA6E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87" y="314643"/>
            <a:ext cx="11350625" cy="827087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Результат препроцессинга</a:t>
            </a:r>
            <a:b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458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F3AC8-12BD-4A88-800A-9ECD58CF767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Обучение моделей для прогноза</a:t>
            </a: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3EB4A5-113A-4F57-94F4-8772843F86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497" y="888429"/>
            <a:ext cx="4395874" cy="826294"/>
          </a:xfrm>
        </p:spPr>
        <p:txBody>
          <a:bodyPr/>
          <a:lstStyle/>
          <a:p>
            <a:pPr marL="76200" indent="0"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Метрики качества моделей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D200192-13F1-462E-A9FD-699ED4B91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8" r="33135" b="60458"/>
          <a:stretch/>
        </p:blipFill>
        <p:spPr bwMode="auto">
          <a:xfrm>
            <a:off x="452370" y="1371711"/>
            <a:ext cx="2291379" cy="205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FCF6280-9C45-4CC8-BE01-C7DA84053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3" t="62378" r="15650"/>
          <a:stretch/>
        </p:blipFill>
        <p:spPr bwMode="auto">
          <a:xfrm>
            <a:off x="452370" y="3367865"/>
            <a:ext cx="2958353" cy="19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DC42BE8-7572-4A60-957A-DAD7DB12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8" t="53049" r="53852" b="40862"/>
          <a:stretch/>
        </p:blipFill>
        <p:spPr>
          <a:xfrm>
            <a:off x="227497" y="5410361"/>
            <a:ext cx="4323235" cy="51976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8D77979-A5F7-4B3A-A989-ED17E3375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0" t="31159" r="42781" b="26215"/>
          <a:stretch/>
        </p:blipFill>
        <p:spPr>
          <a:xfrm>
            <a:off x="3996646" y="1672511"/>
            <a:ext cx="3967891" cy="339070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501062C-D214-485B-A0C4-27ED9065F3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5" t="49108" r="42275" b="11611"/>
          <a:stretch/>
        </p:blipFill>
        <p:spPr>
          <a:xfrm>
            <a:off x="8116439" y="2000241"/>
            <a:ext cx="4075561" cy="312460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718461B3-03DD-4D7D-8963-5035E7449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0" t="31159" r="42781" b="65016"/>
          <a:stretch/>
        </p:blipFill>
        <p:spPr>
          <a:xfrm>
            <a:off x="8116439" y="1620357"/>
            <a:ext cx="3967891" cy="304253"/>
          </a:xfrm>
          <a:prstGeom prst="rect">
            <a:avLst/>
          </a:prstGeom>
        </p:spPr>
      </p:pic>
      <p:sp>
        <p:nvSpPr>
          <p:cNvPr id="29" name="Текст 2">
            <a:extLst>
              <a:ext uri="{FF2B5EF4-FFF2-40B4-BE49-F238E27FC236}">
                <a16:creationId xmlns:a16="http://schemas.microsoft.com/office/drawing/2014/main" id="{B17D2235-EF49-436F-A250-775295C86A6D}"/>
              </a:ext>
            </a:extLst>
          </p:cNvPr>
          <p:cNvSpPr txBox="1">
            <a:spLocks/>
          </p:cNvSpPr>
          <p:nvPr/>
        </p:nvSpPr>
        <p:spPr>
          <a:xfrm>
            <a:off x="4132456" y="897212"/>
            <a:ext cx="4474898" cy="77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sz="21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Модуль упругости при растяжении </a:t>
            </a:r>
            <a:endParaRPr lang="en-US" sz="21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29C7B2-2557-4953-BBB1-48FCB8BAEB41}"/>
              </a:ext>
            </a:extLst>
          </p:cNvPr>
          <p:cNvSpPr txBox="1"/>
          <p:nvPr/>
        </p:nvSpPr>
        <p:spPr>
          <a:xfrm>
            <a:off x="7964537" y="964446"/>
            <a:ext cx="3999966" cy="40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Noto Sans Symbols"/>
              <a:buNone/>
              <a:defRPr sz="2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355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L="1371600" indent="-3302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L="18288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L="22860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L="27432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r>
              <a:rPr lang="ru-RU" dirty="0"/>
              <a:t>Прочность при растяжении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6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6D58EF7-AD85-4D6F-8185-A4B77F29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85" y="745475"/>
            <a:ext cx="8949496" cy="493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19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08A05D5-8B37-4BB0-A9B1-10F86902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90" y="628262"/>
            <a:ext cx="8451877" cy="504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14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F3AC8-12BD-4A88-800A-9ECD58CF7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Диаграммы метрик прогноза модуля упругости при растяжении</a:t>
            </a: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68ECE3E-D4CB-4A65-BD2B-DEC0A123A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97525"/>
            <a:ext cx="6096000" cy="469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17F14BC-8AD0-4443-A535-4084F6D2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15" y="1365171"/>
            <a:ext cx="6162485" cy="475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4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AB76742-0E51-4216-8A1C-4DDF9E3B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90" y="1520576"/>
            <a:ext cx="5783050" cy="409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0B6F0B-42C2-472B-A28F-8472FFD55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740" y="1483963"/>
            <a:ext cx="5794123" cy="4135735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7541FC7-EFCC-425B-944E-600443E0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31763"/>
            <a:ext cx="11350625" cy="827087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Диаграммы метрик прогноза прочности при растяжении</a:t>
            </a: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30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6F3AC8-12BD-4A88-800A-9ECD58CF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399198"/>
            <a:ext cx="11350868" cy="826294"/>
          </a:xfrm>
        </p:spPr>
        <p:txBody>
          <a:bodyPr>
            <a:normAutofit fontScale="90000"/>
          </a:bodyPr>
          <a:lstStyle/>
          <a:p>
            <a:r>
              <a:rPr lang="ru-RU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Нейронные сети для соотношения матрица-наполнитель</a:t>
            </a:r>
            <a:br>
              <a:rPr lang="ru-RU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DE3A80C-066F-46A8-B5B5-41CA8531CA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16</a:t>
            </a:fld>
            <a:endParaRPr lang="ru-RU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4F86E555-B0A9-4C95-99A2-BAAE5342E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1282856"/>
            <a:ext cx="3941156" cy="826295"/>
          </a:xfrm>
        </p:spPr>
        <p:txBody>
          <a:bodyPr/>
          <a:lstStyle/>
          <a:p>
            <a:pPr marL="76200" indent="0"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Архитектура нейросети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52D5D3-EC77-4764-8FF2-68C5820D60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0" t="46742" r="51715" b="15764"/>
          <a:stretch/>
        </p:blipFill>
        <p:spPr>
          <a:xfrm>
            <a:off x="2878619" y="1900637"/>
            <a:ext cx="3232776" cy="2682888"/>
          </a:xfrm>
          <a:prstGeom prst="rect">
            <a:avLst/>
          </a:prstGeom>
        </p:spPr>
      </p:pic>
      <p:sp>
        <p:nvSpPr>
          <p:cNvPr id="8" name="Текст 2">
            <a:extLst>
              <a:ext uri="{FF2B5EF4-FFF2-40B4-BE49-F238E27FC236}">
                <a16:creationId xmlns:a16="http://schemas.microsoft.com/office/drawing/2014/main" id="{5FB42AF9-4654-4262-A839-B2DB03AC3106}"/>
              </a:ext>
            </a:extLst>
          </p:cNvPr>
          <p:cNvSpPr txBox="1">
            <a:spLocks/>
          </p:cNvSpPr>
          <p:nvPr/>
        </p:nvSpPr>
        <p:spPr>
          <a:xfrm>
            <a:off x="7473586" y="1205450"/>
            <a:ext cx="4461561" cy="82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Архитектура нейросети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с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dropout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322C648-BE8D-4967-87FA-BB138CD34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93" y="1830115"/>
            <a:ext cx="2776078" cy="365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CC3EA6-34D9-4725-A311-CC1D8A933A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5" t="25618" r="52107" b="25094"/>
          <a:stretch/>
        </p:blipFill>
        <p:spPr>
          <a:xfrm>
            <a:off x="8835775" y="1900637"/>
            <a:ext cx="3099373" cy="3380199"/>
          </a:xfrm>
          <a:prstGeom prst="rect">
            <a:avLst/>
          </a:prstGeom>
        </p:spPr>
      </p:pic>
      <p:pic>
        <p:nvPicPr>
          <p:cNvPr id="12" name="Рисунок 11" descr="C:\Users\admin\AppData\Local\Microsoft\Windows\INetCache\Content.MSO\46CC86B3.tmp">
            <a:extLst>
              <a:ext uri="{FF2B5EF4-FFF2-40B4-BE49-F238E27FC236}">
                <a16:creationId xmlns:a16="http://schemas.microsoft.com/office/drawing/2014/main" id="{FAF53188-746A-48F7-89F4-9B6C9BF964D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387" y="1834208"/>
            <a:ext cx="2398395" cy="4709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661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6169E-23B6-4D23-A7E6-82E7852E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94" y="0"/>
            <a:ext cx="11350868" cy="826294"/>
          </a:xfrm>
        </p:spPr>
        <p:txBody>
          <a:bodyPr>
            <a:normAutofit/>
          </a:bodyPr>
          <a:lstStyle/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Метрики н</a:t>
            </a:r>
            <a:r>
              <a:rPr lang="ru-RU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ейронных сетей</a:t>
            </a:r>
            <a:endParaRPr lang="en-US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5DA774-9F23-4640-821B-E8EFC4BA7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378" y="776723"/>
            <a:ext cx="3325072" cy="4424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</a:t>
            </a:r>
            <a:r>
              <a:rPr lang="ru-RU" dirty="0" err="1"/>
              <a:t>тандарт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17</a:t>
            </a:fld>
            <a:endParaRPr lang="ru-RU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F4A9406-FE7E-4232-9D9C-6D950F44B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7"/>
          <a:stretch/>
        </p:blipFill>
        <p:spPr bwMode="auto">
          <a:xfrm>
            <a:off x="314894" y="1135802"/>
            <a:ext cx="3557109" cy="28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B21E6DE-D368-47D2-8033-4226EB9E4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92"/>
          <a:stretch/>
        </p:blipFill>
        <p:spPr bwMode="auto">
          <a:xfrm>
            <a:off x="3981130" y="1135456"/>
            <a:ext cx="3123447" cy="281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728F0132-2BB4-4D05-941F-58983D8A1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81"/>
          <a:stretch/>
        </p:blipFill>
        <p:spPr bwMode="auto">
          <a:xfrm>
            <a:off x="7485187" y="1080141"/>
            <a:ext cx="3261120" cy="29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D0BD148-6AA2-4F29-B8A4-17EC68262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7"/>
          <a:stretch/>
        </p:blipFill>
        <p:spPr bwMode="auto">
          <a:xfrm>
            <a:off x="314894" y="3904470"/>
            <a:ext cx="3557109" cy="281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4ACE39F-E5D8-44F2-A8FD-23764B9CD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8"/>
          <a:stretch/>
        </p:blipFill>
        <p:spPr bwMode="auto">
          <a:xfrm>
            <a:off x="3864060" y="3953776"/>
            <a:ext cx="3261120" cy="283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D2735E7-5788-4F70-B778-C57D793DE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1"/>
          <a:stretch/>
        </p:blipFill>
        <p:spPr bwMode="auto">
          <a:xfrm>
            <a:off x="7464583" y="3954950"/>
            <a:ext cx="3261120" cy="292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BC34FBE0-AC1A-430B-894E-51B657826924}"/>
              </a:ext>
            </a:extLst>
          </p:cNvPr>
          <p:cNvSpPr txBox="1">
            <a:spLocks/>
          </p:cNvSpPr>
          <p:nvPr/>
        </p:nvSpPr>
        <p:spPr>
          <a:xfrm>
            <a:off x="3936021" y="732799"/>
            <a:ext cx="3325072" cy="44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Ранняя остановка</a:t>
            </a:r>
            <a:endParaRPr lang="en-US" dirty="0"/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3F47CF68-9059-4348-87EB-0A86CFFBC9DF}"/>
              </a:ext>
            </a:extLst>
          </p:cNvPr>
          <p:cNvSpPr txBox="1">
            <a:spLocks/>
          </p:cNvSpPr>
          <p:nvPr/>
        </p:nvSpPr>
        <p:spPr>
          <a:xfrm>
            <a:off x="7645329" y="734609"/>
            <a:ext cx="3325072" cy="44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18835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18</a:t>
            </a:fld>
            <a:endParaRPr lang="ru-RU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3DBB5FD-C465-4680-9571-6409B389F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54" y="132069"/>
            <a:ext cx="9380306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AC8965B-84F2-4D00-9396-408F5825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005" y="2198594"/>
            <a:ext cx="9380306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63946156-65AF-4F65-86A7-D508EC6F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156" y="4265119"/>
            <a:ext cx="9380306" cy="209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238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19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BB856AA-D96A-4FE0-A074-C04CB89CAE6E}"/>
              </a:ext>
            </a:extLst>
          </p:cNvPr>
          <p:cNvSpPr txBox="1">
            <a:spLocks/>
          </p:cNvSpPr>
          <p:nvPr/>
        </p:nvSpPr>
        <p:spPr>
          <a:xfrm>
            <a:off x="416136" y="150942"/>
            <a:ext cx="11119266" cy="8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ru-RU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моделей на тренировочной и тестовой выборках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6508F2B-3B99-4415-8C97-6D56CC46C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77" t="53034" r="47332" b="27490"/>
          <a:stretch/>
        </p:blipFill>
        <p:spPr>
          <a:xfrm>
            <a:off x="2588062" y="1379627"/>
            <a:ext cx="5427176" cy="149794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81B944C-BD84-4B34-A908-ADA2FD468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2" t="43146" r="37050" b="44816"/>
          <a:stretch/>
        </p:blipFill>
        <p:spPr>
          <a:xfrm>
            <a:off x="788389" y="3146489"/>
            <a:ext cx="7143261" cy="91783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932A42-FF92-474C-9AE7-17C9BFAC3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5" t="29214" r="40086" b="58748"/>
          <a:stretch/>
        </p:blipFill>
        <p:spPr>
          <a:xfrm>
            <a:off x="1044920" y="4207587"/>
            <a:ext cx="6775621" cy="9178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68A1FC-1409-4600-895F-7F80855699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7" t="66766" r="38483" b="19851"/>
          <a:stretch/>
        </p:blipFill>
        <p:spPr>
          <a:xfrm>
            <a:off x="788389" y="5085331"/>
            <a:ext cx="7066751" cy="1082165"/>
          </a:xfrm>
          <a:prstGeom prst="rect">
            <a:avLst/>
          </a:prstGeom>
        </p:spPr>
      </p:pic>
      <p:sp>
        <p:nvSpPr>
          <p:cNvPr id="16" name="Текст 2">
            <a:extLst>
              <a:ext uri="{FF2B5EF4-FFF2-40B4-BE49-F238E27FC236}">
                <a16:creationId xmlns:a16="http://schemas.microsoft.com/office/drawing/2014/main" id="{1D1E7C21-EE8A-4014-B530-98F0B15F2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385" y="1020677"/>
            <a:ext cx="3941156" cy="467062"/>
          </a:xfrm>
        </p:spPr>
        <p:txBody>
          <a:bodyPr>
            <a:normAutofit lnSpcReduction="10000"/>
          </a:bodyPr>
          <a:lstStyle/>
          <a:p>
            <a:pPr marL="76200" indent="0"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Метрики нейронных сетей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9BE7B9BD-67F0-43C9-AD9F-2B8DA05B46D6}"/>
              </a:ext>
            </a:extLst>
          </p:cNvPr>
          <p:cNvSpPr txBox="1">
            <a:spLocks/>
          </p:cNvSpPr>
          <p:nvPr/>
        </p:nvSpPr>
        <p:spPr>
          <a:xfrm>
            <a:off x="7938134" y="3487599"/>
            <a:ext cx="3941156" cy="4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Font typeface="Noto Sans Symbols"/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Случайный лес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C80AEC14-62F6-4C81-AF70-C0AEBE9BF1B5}"/>
              </a:ext>
            </a:extLst>
          </p:cNvPr>
          <p:cNvSpPr txBox="1">
            <a:spLocks/>
          </p:cNvSpPr>
          <p:nvPr/>
        </p:nvSpPr>
        <p:spPr>
          <a:xfrm>
            <a:off x="7938134" y="4303138"/>
            <a:ext cx="3941156" cy="4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Метод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 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ближайших соседей</a:t>
            </a:r>
          </a:p>
          <a:p>
            <a:pPr marL="76200" indent="0">
              <a:buFont typeface="Noto Sans Symbols"/>
              <a:buNone/>
            </a:pP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E2A3DFEB-6431-4458-9C1A-06F6F6C97025}"/>
              </a:ext>
            </a:extLst>
          </p:cNvPr>
          <p:cNvSpPr txBox="1">
            <a:spLocks/>
          </p:cNvSpPr>
          <p:nvPr/>
        </p:nvSpPr>
        <p:spPr>
          <a:xfrm>
            <a:off x="7938134" y="5159351"/>
            <a:ext cx="4487931" cy="46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l"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Нейронная сеть с ранней остановкой</a:t>
            </a:r>
          </a:p>
          <a:p>
            <a:pPr marL="76200" indent="0">
              <a:buFont typeface="Noto Sans Symbols"/>
              <a:buNone/>
            </a:pP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7359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20600" y="312106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i="0" u="none" strike="noStrike" baseline="0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Цель работы: </a:t>
            </a:r>
            <a:br>
              <a:rPr lang="ru-RU" i="0" u="none" strike="noStrike" baseline="0" dirty="0">
                <a:solidFill>
                  <a:srgbClr val="1F3863"/>
                </a:solidFill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841200" y="681530"/>
            <a:ext cx="11350800" cy="10820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прогнозных моделей ряда конечных свойств композиционных материалов на основе набора входных параметров и сокращение количества проводимых физических испытаний.</a:t>
            </a:r>
            <a:endParaRPr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5" name="Google Shape;118;g122d8a19e0b_0_5">
            <a:extLst>
              <a:ext uri="{FF2B5EF4-FFF2-40B4-BE49-F238E27FC236}">
                <a16:creationId xmlns:a16="http://schemas.microsoft.com/office/drawing/2014/main" id="{8257AF6C-BFEB-4D78-991F-3F3DF323D204}"/>
              </a:ext>
            </a:extLst>
          </p:cNvPr>
          <p:cNvSpPr txBox="1">
            <a:spLocks/>
          </p:cNvSpPr>
          <p:nvPr/>
        </p:nvSpPr>
        <p:spPr>
          <a:xfrm>
            <a:off x="420600" y="1980599"/>
            <a:ext cx="113508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Задачи: </a:t>
            </a:r>
            <a:br>
              <a:rPr lang="ru-RU" sz="3200" dirty="0">
                <a:solidFill>
                  <a:srgbClr val="1F3863"/>
                </a:solidFill>
                <a:latin typeface="Arial" panose="020B0604020202020204" pitchFamily="34" charset="0"/>
              </a:rPr>
            </a:br>
            <a:endParaRPr lang="ru-RU" sz="3200" dirty="0"/>
          </a:p>
        </p:txBody>
      </p:sp>
      <p:sp>
        <p:nvSpPr>
          <p:cNvPr id="6" name="Google Shape;119;g122d8a19e0b_0_5">
            <a:extLst>
              <a:ext uri="{FF2B5EF4-FFF2-40B4-BE49-F238E27FC236}">
                <a16:creationId xmlns:a16="http://schemas.microsoft.com/office/drawing/2014/main" id="{02F68BC3-2874-4013-B970-19CA5148E56E}"/>
              </a:ext>
            </a:extLst>
          </p:cNvPr>
          <p:cNvSpPr txBox="1">
            <a:spLocks/>
          </p:cNvSpPr>
          <p:nvPr/>
        </p:nvSpPr>
        <p:spPr>
          <a:xfrm>
            <a:off x="472285" y="2413048"/>
            <a:ext cx="11366953" cy="2687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Noto Sans Symbols"/>
              <a:buNone/>
              <a:defRPr sz="200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Open Sans"/>
                <a:sym typeface="Open Sans"/>
              </a:defRPr>
            </a:lvl1pPr>
            <a:lvl2pPr marL="914400" indent="-355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indent="-3302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Изучение теоретических основ и методов решения 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Разведочный анализ входных данных;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Предобработка данных;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Обучение нескольких моделей для прогноза модуля упругости при растяжении и прочности при растяжении. При построении модели необходимо 30% данных оставить на тестирование модели, на остальных происходит обучение моделей;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Написание нейронной сети, которая будет рекомендовать соотношение матрица-наполнитель;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Разработка приложения 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Flask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которое будет выдавать прогноз;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Оценка точности модели на тренировочном и тестовом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датасете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Создание репозитория в </a:t>
            </a:r>
            <a:r>
              <a:rPr lang="ru-RU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и размещение в нем кода исследования.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170E7E-1543-4FA3-9A4D-F5844A9D95B9}"/>
              </a:ext>
            </a:extLst>
          </p:cNvPr>
          <p:cNvPicPr/>
          <p:nvPr/>
        </p:nvPicPr>
        <p:blipFill rotWithShape="1">
          <a:blip r:embed="rId2"/>
          <a:srcRect l="212" t="10740" b="2470"/>
          <a:stretch/>
        </p:blipFill>
        <p:spPr>
          <a:xfrm>
            <a:off x="668287" y="1424702"/>
            <a:ext cx="10429666" cy="4479336"/>
          </a:xfrm>
          <a:prstGeom prst="rect">
            <a:avLst/>
          </a:prstGeom>
          <a:ln>
            <a:noFill/>
          </a:ln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F3CD644-3ABE-4612-8F00-ADB8CBB1C2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8287" y="233315"/>
            <a:ext cx="1135062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Flask </a:t>
            </a:r>
            <a:r>
              <a:rPr lang="ru-RU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приложение для профильных специалистов</a:t>
            </a:r>
          </a:p>
        </p:txBody>
      </p:sp>
    </p:spTree>
    <p:extLst>
      <p:ext uri="{BB962C8B-B14F-4D97-AF65-F5344CB8AC3E}">
        <p14:creationId xmlns:p14="http://schemas.microsoft.com/office/powerpoint/2010/main" val="402605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4BD57E-7C37-4DB3-84DF-E8610E9A8F4C}"/>
              </a:ext>
            </a:extLst>
          </p:cNvPr>
          <p:cNvPicPr/>
          <p:nvPr/>
        </p:nvPicPr>
        <p:blipFill rotWithShape="1">
          <a:blip r:embed="rId2"/>
          <a:srcRect l="367" t="10345"/>
          <a:stretch/>
        </p:blipFill>
        <p:spPr>
          <a:xfrm>
            <a:off x="842949" y="1263722"/>
            <a:ext cx="10027110" cy="4561725"/>
          </a:xfrm>
          <a:prstGeom prst="rect">
            <a:avLst/>
          </a:prstGeom>
          <a:ln>
            <a:noFill/>
          </a:ln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1F80AD6-D1DC-4F4B-A984-2F34A831093F}"/>
              </a:ext>
            </a:extLst>
          </p:cNvPr>
          <p:cNvSpPr txBox="1">
            <a:spLocks/>
          </p:cNvSpPr>
          <p:nvPr/>
        </p:nvSpPr>
        <p:spPr>
          <a:xfrm>
            <a:off x="668287" y="140848"/>
            <a:ext cx="1135062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Flask </a:t>
            </a:r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приложение для профильных специалистов</a:t>
            </a:r>
          </a:p>
        </p:txBody>
      </p:sp>
    </p:spTree>
    <p:extLst>
      <p:ext uri="{BB962C8B-B14F-4D97-AF65-F5344CB8AC3E}">
        <p14:creationId xmlns:p14="http://schemas.microsoft.com/office/powerpoint/2010/main" val="373861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C394C-66DB-4B22-8E33-B44F5C6F21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22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2C13FF9-C32B-4313-B975-D48031C93E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4813" y="131763"/>
            <a:ext cx="1135062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3600" b="0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Заключение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EAEF2-DDFC-42C4-9A8C-3CE1CE1E4275}"/>
              </a:ext>
            </a:extLst>
          </p:cNvPr>
          <p:cNvSpPr txBox="1"/>
          <p:nvPr/>
        </p:nvSpPr>
        <p:spPr>
          <a:xfrm>
            <a:off x="668288" y="958849"/>
            <a:ext cx="7797618" cy="473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76200" indent="0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ts val="2400"/>
              <a:buFont typeface="Noto Sans Symbols"/>
              <a:buNone/>
              <a:defRPr sz="20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3556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2000"/>
              <a:buFont typeface="Noto Sans Symbols"/>
              <a:buChar char="▪"/>
              <a:defRPr sz="20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2pPr>
            <a:lvl3pPr marL="1371600" indent="-3302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600"/>
              <a:buFont typeface="Noto Sans Symbols"/>
              <a:buChar char="▪"/>
              <a:defRPr sz="1600"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3pPr>
            <a:lvl4pPr marL="18288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4pPr>
            <a:lvl5pPr marL="2286000" indent="-317500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ts val="1400"/>
              <a:buFont typeface="Noto Sans Symbols"/>
              <a:buChar char="▪"/>
              <a:defRPr>
                <a:solidFill>
                  <a:srgbClr val="262626"/>
                </a:solidFill>
                <a:latin typeface="Open Sans"/>
                <a:ea typeface="Open Sans"/>
                <a:cs typeface="Open Sans"/>
              </a:defRPr>
            </a:lvl5pPr>
            <a:lvl6pPr marL="27432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6pPr>
            <a:lvl7pPr marL="32004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7pPr>
            <a:lvl8pPr marL="36576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8pPr>
            <a:lvl9pPr marL="4114800" indent="-34290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ts val="1800"/>
              <a:buChar char="•"/>
              <a:defRPr sz="1350">
                <a:solidFill>
                  <a:schemeClr val="dk1"/>
                </a:solidFill>
                <a:latin typeface="Open Sans"/>
                <a:ea typeface="Open Sans"/>
                <a:cs typeface="Open Sans"/>
              </a:defRPr>
            </a:lvl9pPr>
          </a:lstStyle>
          <a:p>
            <a:r>
              <a:rPr lang="ru-RU" dirty="0"/>
              <a:t>По итогу выполнения данной квалификационной работы можно сделать следующие выводы: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dirty="0"/>
              <a:t>распределение исходных данных близко к нормальному;</a:t>
            </a:r>
            <a:endParaRPr lang="en-US" dirty="0"/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dirty="0"/>
              <a:t>корреляция между парами признаков практически отсутствует;</a:t>
            </a:r>
            <a:endParaRPr lang="en-US" dirty="0"/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dirty="0"/>
              <a:t>примененные модели регрессии и нейронных сетей не показали высокой эффективности в прогнозировании свойств композитов в этом конкретном исследовании, необходимы дополнительные вводные данные для улучшения моделей;</a:t>
            </a:r>
          </a:p>
          <a:p>
            <a:pPr marL="419100" indent="-342900">
              <a:buFont typeface="Arial" panose="020B0604020202020204" pitchFamily="34" charset="0"/>
              <a:buChar char="•"/>
            </a:pPr>
            <a:r>
              <a:rPr lang="ru-RU" dirty="0"/>
              <a:t>В ходе выполнения данной работы был полностью проработан весь pipeline машинного обучения, рассмотрена большая область задач и операций, которые приходится выполнять специалисту по </a:t>
            </a:r>
            <a:r>
              <a:rPr lang="en-US" dirty="0"/>
              <a:t>Data Science</a:t>
            </a:r>
            <a:r>
              <a:rPr lang="ru-RU" dirty="0"/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15362" name="Picture 2" descr="Data Science icon PNG and SVG Vector Free Download">
            <a:extLst>
              <a:ext uri="{FF2B5EF4-FFF2-40B4-BE49-F238E27FC236}">
                <a16:creationId xmlns:a16="http://schemas.microsoft.com/office/drawing/2014/main" id="{6C07599E-255F-47FD-8A17-4EEB68FD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769" y="3569420"/>
            <a:ext cx="2128675" cy="241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59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body" idx="1"/>
          </p:nvPr>
        </p:nvSpPr>
        <p:spPr>
          <a:xfrm>
            <a:off x="3119524" y="3324675"/>
            <a:ext cx="6290100" cy="25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edu.bmstu.ru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+7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495 182-83-85</a:t>
            </a:r>
            <a:endParaRPr lang="ru-RU" b="1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edu@bmstu.ru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171450" lvl="0" indent="-17145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</a:pPr>
            <a:r>
              <a:rPr lang="ru-RU" dirty="0">
                <a:solidFill>
                  <a:schemeClr val="accent6">
                    <a:lumMod val="75000"/>
                  </a:schemeClr>
                </a:solidFill>
              </a:rPr>
              <a:t>Москва, Госпитальный переулок , д. 4-6, с.3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2d8a19e0b_0_5"/>
          <p:cNvSpPr txBox="1">
            <a:spLocks noGrp="1"/>
          </p:cNvSpPr>
          <p:nvPr>
            <p:ph type="title"/>
          </p:nvPr>
        </p:nvSpPr>
        <p:spPr>
          <a:xfrm>
            <a:off x="420600" y="521417"/>
            <a:ext cx="11350800" cy="82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i="0" u="none" strike="noStrike" baseline="0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Методы решения задачи: </a:t>
            </a:r>
            <a:br>
              <a:rPr lang="ru-RU" i="0" u="none" strike="noStrike" baseline="0" dirty="0">
                <a:solidFill>
                  <a:srgbClr val="1F3863"/>
                </a:solidFill>
                <a:latin typeface="Arial" panose="020B0604020202020204" pitchFamily="34" charset="0"/>
              </a:rPr>
            </a:br>
            <a:endParaRPr lang="ru-RU" dirty="0"/>
          </a:p>
        </p:txBody>
      </p:sp>
      <p:sp>
        <p:nvSpPr>
          <p:cNvPr id="119" name="Google Shape;119;g122d8a19e0b_0_5"/>
          <p:cNvSpPr txBox="1">
            <a:spLocks noGrp="1"/>
          </p:cNvSpPr>
          <p:nvPr>
            <p:ph type="body" idx="1"/>
          </p:nvPr>
        </p:nvSpPr>
        <p:spPr>
          <a:xfrm>
            <a:off x="841200" y="1020578"/>
            <a:ext cx="11350800" cy="1082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1. Обучение моделей для прогноза модуля упругости при растяжении и прочности при растяжении с использованием библиотеки 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Scikit-learn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следующими методами: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• линейная регрессия (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linear regression),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• случайный лес (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random forest),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• K-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ближайших соседей (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k-nearest neighbors),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• градиентный бустинг (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gradient boosting),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• многослойный персептрон (</a:t>
            </a:r>
            <a:r>
              <a:rPr lang="en-US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MLP). </a:t>
            </a:r>
            <a:endParaRPr lang="ru-RU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ru-RU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2. Создание нейронных сетей с использованием модуля </a:t>
            </a:r>
            <a:r>
              <a:rPr lang="ru-RU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TensorFlow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lang="ru-RU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Keras</a:t>
            </a: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для построения и тренировки моделей глубокого обучения, которая будет рекомендовать соотношение матрица-наполнитель. </a:t>
            </a: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120" name="Google Shape;120;g122d8a19e0b_0_5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364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>
            <a:spLocks noGrp="1"/>
          </p:cNvSpPr>
          <p:nvPr>
            <p:ph type="body" idx="1"/>
          </p:nvPr>
        </p:nvSpPr>
        <p:spPr>
          <a:xfrm>
            <a:off x="668287" y="1196394"/>
            <a:ext cx="11447090" cy="41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90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ru-RU" sz="20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Б</a:t>
            </a:r>
            <a:r>
              <a:rPr lang="ru-RU" sz="2000" b="0" i="0" u="none" strike="noStrike" baseline="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азальтопластик</a:t>
            </a:r>
            <a:r>
              <a:rPr lang="ru-RU" sz="2000" b="0" i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ru-RU" sz="2000" b="0" i="0" u="none" strike="noStrike" baseline="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X_bp</a:t>
            </a:r>
            <a:r>
              <a:rPr lang="ru-RU" sz="2000" b="0" i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				 Нашивка из углепластика (</a:t>
            </a:r>
            <a:r>
              <a:rPr lang="en-US" sz="2000" b="0" i="0" u="none" strike="noStrike" baseline="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X_nup</a:t>
            </a:r>
            <a:r>
              <a:rPr lang="en-US" sz="2000" b="0" i="0" u="none" strike="noStrike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</a:t>
            </a:r>
            <a:endParaRPr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7" name="Google Shape;127;p2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C9578E3-843B-4888-B798-49DFB19D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i="0" u="none" strike="noStrike" baseline="0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Входные данные </a:t>
            </a:r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начальных свойств компонентов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FAC27A-188A-4259-BA73-2FFFE71D1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7" t="22921" r="8398" b="20900"/>
          <a:stretch/>
        </p:blipFill>
        <p:spPr>
          <a:xfrm>
            <a:off x="38471" y="1795102"/>
            <a:ext cx="8492972" cy="356513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5EDBF8D-E79C-45E9-AACA-8FD6D66CB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56" t="38652" r="57107" b="11926"/>
          <a:stretch/>
        </p:blipFill>
        <p:spPr>
          <a:xfrm>
            <a:off x="8531443" y="2092441"/>
            <a:ext cx="3369921" cy="32677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8a19e0b_0_11"/>
          <p:cNvSpPr txBox="1">
            <a:spLocks noGrp="1"/>
          </p:cNvSpPr>
          <p:nvPr>
            <p:ph type="body" idx="1"/>
          </p:nvPr>
        </p:nvSpPr>
        <p:spPr>
          <a:xfrm>
            <a:off x="404447" y="1081454"/>
            <a:ext cx="6397045" cy="49992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buNone/>
            </a:pPr>
            <a:r>
              <a:rPr lang="ru-RU" sz="200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Описательная статистика по каждому параметру</a:t>
            </a: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34" name="Google Shape;134;g122d8a19e0b_0_11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5" name="Заголовок 2">
            <a:extLst>
              <a:ext uri="{FF2B5EF4-FFF2-40B4-BE49-F238E27FC236}">
                <a16:creationId xmlns:a16="http://schemas.microsoft.com/office/drawing/2014/main" id="{0CE23B65-45DB-4712-9358-F6C80B45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131763"/>
            <a:ext cx="11350625" cy="827087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Разведочный анализ данных 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F4899-A4CE-44A0-9DCA-F04B86F69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9" t="23686" r="35842" b="17647"/>
          <a:stretch/>
        </p:blipFill>
        <p:spPr>
          <a:xfrm>
            <a:off x="318420" y="1697903"/>
            <a:ext cx="7274182" cy="45463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92C025-9D87-488B-B037-E7BA3FC4BB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62" t="41900" r="60393" b="27789"/>
          <a:stretch/>
        </p:blipFill>
        <p:spPr>
          <a:xfrm>
            <a:off x="7839184" y="1697903"/>
            <a:ext cx="4126864" cy="2835668"/>
          </a:xfrm>
          <a:prstGeom prst="rect">
            <a:avLst/>
          </a:prstGeom>
        </p:spPr>
      </p:pic>
      <p:sp>
        <p:nvSpPr>
          <p:cNvPr id="10" name="Google Shape;133;g122d8a19e0b_0_11">
            <a:extLst>
              <a:ext uri="{FF2B5EF4-FFF2-40B4-BE49-F238E27FC236}">
                <a16:creationId xmlns:a16="http://schemas.microsoft.com/office/drawing/2014/main" id="{0F770F76-B4E1-42B9-AEFB-B98C6977C2E5}"/>
              </a:ext>
            </a:extLst>
          </p:cNvPr>
          <p:cNvSpPr txBox="1">
            <a:spLocks/>
          </p:cNvSpPr>
          <p:nvPr/>
        </p:nvSpPr>
        <p:spPr>
          <a:xfrm>
            <a:off x="7839184" y="1143205"/>
            <a:ext cx="6397045" cy="499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Noto Sans Symbols"/>
              <a:buNone/>
            </a:pPr>
            <a:r>
              <a:rPr lang="ru-R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Кол-во уникальных значений</a:t>
            </a:r>
          </a:p>
          <a:p>
            <a:pPr marL="0" indent="0">
              <a:buFont typeface="Noto Sans Symbols"/>
              <a:buNone/>
            </a:pPr>
            <a:endParaRPr lang="ru-RU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200F03-743D-48B1-8D80-3B62D6D0F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132069"/>
            <a:ext cx="11787553" cy="826294"/>
          </a:xfrm>
        </p:spPr>
        <p:txBody>
          <a:bodyPr>
            <a:noAutofit/>
          </a:bodyPr>
          <a:lstStyle/>
          <a:p>
            <a:r>
              <a:rPr lang="ru-RU" i="0" u="none" strike="noStrike" baseline="0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Гистограммы распределения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7AE5502-6E3B-4375-9F78-A5A369A87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4C60A5-285C-449A-8344-6DC0D5677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8" t="13974" r="15647" b="5763"/>
          <a:stretch/>
        </p:blipFill>
        <p:spPr>
          <a:xfrm>
            <a:off x="1290918" y="958363"/>
            <a:ext cx="9626878" cy="52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DADF2-A74B-4F06-BCF6-1DFF9D6FD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7" y="25771"/>
            <a:ext cx="11350868" cy="826294"/>
          </a:xfrm>
        </p:spPr>
        <p:txBody>
          <a:bodyPr/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</a:t>
            </a:r>
            <a:r>
              <a:rPr lang="ru-RU" i="0" u="none" strike="noStrike" baseline="0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иаграммы размаха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40E88D-8B38-4AAE-B95C-C9FBB96CD9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F85A03-D347-49B3-9E85-82575F7B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5" y="834525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635094B-453F-4DC2-8360-4366ABA1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76" y="854194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E55E13-7C48-4365-9D3E-DF0114D7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29" y="854194"/>
            <a:ext cx="2411410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AD86685-5D46-4AE3-A4BB-E5143574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79" y="854194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93AD6E3-3CE9-43A2-8837-FBE9B038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2660482"/>
            <a:ext cx="2331912" cy="17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FAA4E525-31DA-47DC-914D-36671148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07" y="2660481"/>
            <a:ext cx="2331912" cy="17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EBF7100-251E-480C-A572-6C0772401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03" y="2666979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9E0B070-BC1C-4A05-8096-12B2B4D01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79" y="2666979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D9A97C6-84B4-4F16-B3FF-8C2180D0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278" y="4548095"/>
            <a:ext cx="2331913" cy="173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C5612E0-9B4B-4C45-949D-1AEDF7CA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3" y="4585213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E101D536-9A3C-4394-BCF3-9EDF1C7B6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907" y="4548096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6EB68BD5-F540-441B-8D4C-9AB58616E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7" y="4548096"/>
            <a:ext cx="2331913" cy="173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50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6AFE5-6059-4F6C-B221-0D31E62605B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Попарные графики рассеяния</a:t>
            </a:r>
            <a:b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E9843A8-CAD4-42E0-A0A1-459FA77A51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F7C0664-99F8-4F7B-9145-FC1EB85F6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21" y="492515"/>
            <a:ext cx="9875520" cy="587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7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3B7A5-F279-4089-B0C8-CE8AF40B6ED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Предобработка данных</a:t>
            </a:r>
            <a:br>
              <a:rPr lang="ru-RU" dirty="0">
                <a:solidFill>
                  <a:srgbClr val="1F386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</a:br>
            <a:endParaRPr lang="en-US" dirty="0">
              <a:solidFill>
                <a:srgbClr val="1F386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Arial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66DB3E-FCE5-463E-8335-9A149E677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447" y="668308"/>
            <a:ext cx="11350868" cy="365126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19050">
              <a:spcBef>
                <a:spcPts val="0"/>
              </a:spcBef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Исключение выбросов методом на основе межквартильных диапазонов</a:t>
            </a:r>
          </a:p>
          <a:p>
            <a:pPr marL="171450" indent="-19050">
              <a:spcBef>
                <a:spcPts val="0"/>
              </a:spcBef>
              <a:buNone/>
            </a:pP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8FA9C1-800C-4523-B17F-C7CF546431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ABEA0A-6225-433B-B6DD-B8556FCEE0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4" t="37333" r="8500" b="41804"/>
          <a:stretch/>
        </p:blipFill>
        <p:spPr>
          <a:xfrm>
            <a:off x="668287" y="1105165"/>
            <a:ext cx="9531275" cy="14307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CB7389-0814-47B5-9646-C392243386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57" t="37960" r="7618" b="14040"/>
          <a:stretch/>
        </p:blipFill>
        <p:spPr>
          <a:xfrm>
            <a:off x="668287" y="2957027"/>
            <a:ext cx="9756771" cy="3291841"/>
          </a:xfrm>
          <a:prstGeom prst="rect">
            <a:avLst/>
          </a:prstGeom>
        </p:spPr>
      </p:pic>
      <p:sp>
        <p:nvSpPr>
          <p:cNvPr id="11" name="Текст 2">
            <a:extLst>
              <a:ext uri="{FF2B5EF4-FFF2-40B4-BE49-F238E27FC236}">
                <a16:creationId xmlns:a16="http://schemas.microsoft.com/office/drawing/2014/main" id="{33D29EC5-73F7-4CDB-9929-1DC00A787715}"/>
              </a:ext>
            </a:extLst>
          </p:cNvPr>
          <p:cNvSpPr txBox="1">
            <a:spLocks/>
          </p:cNvSpPr>
          <p:nvPr/>
        </p:nvSpPr>
        <p:spPr>
          <a:xfrm>
            <a:off x="372588" y="2591901"/>
            <a:ext cx="11350868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9050">
              <a:spcBef>
                <a:spcPts val="0"/>
              </a:spcBef>
              <a:buFont typeface="Noto Sans Symbols"/>
              <a:buNone/>
            </a:pPr>
            <a:r>
              <a:rPr lang="ru-R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Нормализация данных</a:t>
            </a:r>
          </a:p>
          <a:p>
            <a:pPr marL="171450" indent="-19050">
              <a:spcBef>
                <a:spcPts val="0"/>
              </a:spcBef>
              <a:buFont typeface="Noto Sans Symbols"/>
              <a:buNone/>
            </a:pPr>
            <a:endParaRPr lang="en-US" sz="20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81616"/>
      </p:ext>
    </p:extLst>
  </p:cSld>
  <p:clrMapOvr>
    <a:masterClrMapping/>
  </p:clrMapOvr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501</Words>
  <Application>Microsoft Office PowerPoint</Application>
  <PresentationFormat>Широкоэкранный</PresentationFormat>
  <Paragraphs>86</Paragraphs>
  <Slides>23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Open Sans</vt:lpstr>
      <vt:lpstr>Arial</vt:lpstr>
      <vt:lpstr>Noto Sans Symbols</vt:lpstr>
      <vt:lpstr>If,kjyVUNE_28012021</vt:lpstr>
      <vt:lpstr>  ВЫПУСКНАЯ КВАЛИФИКАЦИОННАЯ РАБОТА  по курсу «Data Science»   Прогнозирование конечных свойств новых материалов (композиционных материалов) </vt:lpstr>
      <vt:lpstr>Цель работы:  </vt:lpstr>
      <vt:lpstr>Методы решения задачи:  </vt:lpstr>
      <vt:lpstr>Входные данные начальных свойств компонентов </vt:lpstr>
      <vt:lpstr>Разведочный анализ данных  </vt:lpstr>
      <vt:lpstr>Гистограммы распределения</vt:lpstr>
      <vt:lpstr>Диаграммы размаха</vt:lpstr>
      <vt:lpstr>Попарные графики рассеяния </vt:lpstr>
      <vt:lpstr>Предобработка данных </vt:lpstr>
      <vt:lpstr>Результат препроцессинга </vt:lpstr>
      <vt:lpstr>Обучение моделей для прогноза</vt:lpstr>
      <vt:lpstr>Презентация PowerPoint</vt:lpstr>
      <vt:lpstr>Презентация PowerPoint</vt:lpstr>
      <vt:lpstr>Диаграммы метрик прогноза модуля упругости при растяжении</vt:lpstr>
      <vt:lpstr>Диаграммы метрик прогноза прочности при растяжении</vt:lpstr>
      <vt:lpstr>Нейронные сети для соотношения матрица-наполнитель </vt:lpstr>
      <vt:lpstr>Метрики нейронных сетей</vt:lpstr>
      <vt:lpstr>Презентация PowerPoint</vt:lpstr>
      <vt:lpstr>Презентация PowerPoint</vt:lpstr>
      <vt:lpstr>Flask приложение для профильных специалистов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Nikita Kislitsin</cp:lastModifiedBy>
  <cp:revision>38</cp:revision>
  <dcterms:created xsi:type="dcterms:W3CDTF">2021-02-24T09:03:25Z</dcterms:created>
  <dcterms:modified xsi:type="dcterms:W3CDTF">2022-11-09T18:19:45Z</dcterms:modified>
</cp:coreProperties>
</file>